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开场：企智通是一套开源的、可以装在客户自己服务器上的一体化业务系统。今天用 15 分钟讲清楚它是什么、能干什么、怎么拿到。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这是全场差异点：别家把 AI 做成聊天挂件，企智通把整个系统开放给 AI 操作，且权限体系完全复用。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手机端是老板和销售每天用的入口；打卡、审批、客户跟进都在手机上完成。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安全页给老板吃定心丸：权限三层（功能/数据/账号），操作留痕，数据不外泄——因为系统就在客户自己服务器上。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部署页回应 IT 顾虑：一台服务器四个进程，不依赖外部服务；数据库永远不出客户机房。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报价页话术：软件本身不要钱，你付的只有部署和定制服务；对比 SaaS 每年的人头费，一次部署长期使用。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收尾：回到主诉求——数据归你。留下四个联系方式，引导现场扫码或访问官网试用。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先共情痛点，再引出产品。三个痛点分别对应企智通的三个卖点：一体化、私有化、开源可定制。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架构一句话：Go 后端是唯一数据源，七个前端都是消费者。模块化单体，2 核 4G 服务器即可跑全部功能。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强调两个点：一是功能密度——15 个模块不是玩具；二是价格——软件本体零元，开源协议 MIT。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演示建议：从线索进入公海开始讲，到合同审批、回款记账，串出一条完整销售链路。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对贸易/商贸客户重点讲：库存按 SKU 和仓库两个维度，流水 append-only 不可篡改。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财务页核心：业务发生即记账，会计不用重复录凭证；老板随时看报表。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亮点句：审批通过的那一刻，下游业务状态自动变化——这是流程引擎，不是聊天工具里的口头审批。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对制造/贸易客户：考勤和企微打通是刚需；离职交接保护客户资产。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image" Target="../media/image-11-2.jpg"/><Relationship Id="rId3" Type="http://schemas.openxmlformats.org/officeDocument/2006/relationships/image" Target="../media/image-11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D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170432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7FB5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Q I Z H I T O N G   E N T E R P R I S E   S U I T 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1536192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企智通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822960" y="278892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一站式企业业务管理平台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22960" y="3346704"/>
            <a:ext cx="5943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ECB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CRM · 进销存 · 财务 · 人事 · 办公 OA · 审批 · AI 助手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22960" y="3977640"/>
            <a:ext cx="1417320" cy="402336"/>
          </a:xfrm>
          <a:prstGeom prst="roundRect">
            <a:avLst>
              <a:gd name="adj" fmla="val 50000"/>
            </a:avLst>
          </a:prstGeom>
          <a:solidFill>
            <a:srgbClr val="0A1D3D"/>
          </a:solidFill>
          <a:ln w="15875">
            <a:solidFill>
              <a:srgbClr val="1677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3977640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开源免费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423160" y="3977640"/>
            <a:ext cx="1417320" cy="402336"/>
          </a:xfrm>
          <a:prstGeom prst="roundRect">
            <a:avLst>
              <a:gd name="adj" fmla="val 50000"/>
            </a:avLst>
          </a:prstGeom>
          <a:solidFill>
            <a:srgbClr val="0A1D3D"/>
          </a:solidFill>
          <a:ln w="15875">
            <a:solidFill>
              <a:srgbClr val="1677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3977640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私有化部署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023360" y="3977640"/>
            <a:ext cx="1417320" cy="402336"/>
          </a:xfrm>
          <a:prstGeom prst="roundRect">
            <a:avLst>
              <a:gd name="adj" fmla="val 50000"/>
            </a:avLst>
          </a:prstGeom>
          <a:solidFill>
            <a:srgbClr val="0A1D3D"/>
          </a:solidFill>
          <a:ln w="15875">
            <a:solidFill>
              <a:srgbClr val="1677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023360" y="3977640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原生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" y="614476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093B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河南爱编程网络科技有限公司　|　2026 年 9 月　|　v1.1.0（MIT 开源）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739128" y="1298448"/>
            <a:ext cx="4992624" cy="3175254"/>
          </a:xfrm>
          <a:prstGeom prst="roundRect">
            <a:avLst>
              <a:gd name="adj" fmla="val 2592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pic>
        <p:nvPicPr>
          <p:cNvPr id="14" name="Image 0" descr="/Users/shichenyang/project/qzt/docs/wechat/screenshots/00-dashboar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371600"/>
            <a:ext cx="4846320" cy="3028950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10040112" y="3310128"/>
            <a:ext cx="1298448" cy="2816352"/>
          </a:xfrm>
          <a:prstGeom prst="roundRect">
            <a:avLst>
              <a:gd name="adj" fmla="val 6338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pic>
        <p:nvPicPr>
          <p:cNvPr id="16" name="Image 1" descr="/Users/shichenyang/project/qzt/docs/wechat/screenshots/05-mobile-dashboard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4120" y="3383280"/>
            <a:ext cx="1170432" cy="26700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D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7FB5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09 · AI 能力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可直接操作的业务系统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ECB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330+ 业务工具通过 MCP 协议全量开放 —— 在 Claude、Cursor、Cline 里用自然语言操作真实业务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2029968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7FB5FF"/>
          </a:solidFill>
          <a:ln/>
        </p:spPr>
      </p:sp>
      <p:sp>
        <p:nvSpPr>
          <p:cNvPr id="6" name="Text 4"/>
          <p:cNvSpPr/>
          <p:nvPr/>
        </p:nvSpPr>
        <p:spPr>
          <a:xfrm>
            <a:off x="768096" y="1920240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自然语言办业务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68096" y="2240280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A9B8D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“帮我把这个客户转移给小王”“拉一下本季度回款前十”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" y="306324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7FB5FF"/>
          </a:solidFill>
          <a:ln/>
        </p:spPr>
      </p:sp>
      <p:sp>
        <p:nvSpPr>
          <p:cNvPr id="9" name="Text 7"/>
          <p:cNvSpPr/>
          <p:nvPr/>
        </p:nvSpPr>
        <p:spPr>
          <a:xfrm>
            <a:off x="768096" y="2953512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密钥自助管理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68096" y="3273552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A9B8D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API Key 个人中心自助创建，仅展示一次、可随时吊销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4096512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7FB5FF"/>
          </a:solidFill>
          <a:ln/>
        </p:spPr>
      </p:sp>
      <p:sp>
        <p:nvSpPr>
          <p:cNvPr id="12" name="Text 10"/>
          <p:cNvSpPr/>
          <p:nvPr/>
        </p:nvSpPr>
        <p:spPr>
          <a:xfrm>
            <a:off x="768096" y="3986784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工具集可裁剪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68096" y="4306824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A9B8D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每把 Key 勾选只开放部分模块，可见与调用双重生效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129784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7FB5FF"/>
          </a:solidFill>
          <a:ln/>
        </p:spPr>
      </p:sp>
      <p:sp>
        <p:nvSpPr>
          <p:cNvPr id="15" name="Text 13"/>
          <p:cNvSpPr/>
          <p:nvPr/>
        </p:nvSpPr>
        <p:spPr>
          <a:xfrm>
            <a:off x="768096" y="502005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三层安全防线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68096" y="5340096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A9B8D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Key 认证 → 工具裁剪 → Casbin 操作级鉴权，未登记默认拒绝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44768" y="1901952"/>
            <a:ext cx="5952744" cy="4156799"/>
          </a:xfrm>
          <a:prstGeom prst="roundRect">
            <a:avLst>
              <a:gd name="adj" fmla="val 1980"/>
            </a:avLst>
          </a:prstGeom>
          <a:solidFill>
            <a:srgbClr val="FFFFFF"/>
          </a:solidFill>
          <a:ln w="9525">
            <a:solidFill>
              <a:srgbClr val="2A4570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pic>
        <p:nvPicPr>
          <p:cNvPr id="18" name="Image 0" descr="/Users/shichenyang/project/qzt/docs/wechat/screenshots/ai-demo-overview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1975104"/>
            <a:ext cx="5806440" cy="4010495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6217920" y="6168479"/>
            <a:ext cx="5806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助手通过 MCP 直接创建客户、查询业务数据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457200" y="6263640"/>
            <a:ext cx="11274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093B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的权限完全等价于用户本人在系统里的权限，数据权限过滤同源生效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10 · 多端覆盖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数据在哪儿，工作台就在哪儿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783080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677FF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664208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PC 管理后台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198424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全功能管理端，覆盖全部业务模块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2532888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677FF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414016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移动端 H5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273405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审批、打卡、客户跟进、消息提醒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" y="328269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677FF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3163824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iOS / Android App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31520" y="348386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纯原生直连后端，体验流畅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403250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677FF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913632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企业微信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31520" y="423367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扫码登录，打卡自动同步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478231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677FF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" y="4663440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企业官网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731520" y="498348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内容后台维护，表单自动转线索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57200" y="5532120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677FF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5413248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公开商城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31520" y="573328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免登录下单，自动生成销售单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879592" y="1719072"/>
            <a:ext cx="1956816" cy="4107016"/>
          </a:xfrm>
          <a:prstGeom prst="roundRect">
            <a:avLst>
              <a:gd name="adj" fmla="val 4673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pic>
        <p:nvPicPr>
          <p:cNvPr id="23" name="Image 0" descr="/Users/shichenyang/project/qzt/docs/wechat/screenshots/05-mobile-hom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4456" y="1773936"/>
            <a:ext cx="1847088" cy="3997288"/>
          </a:xfrm>
          <a:prstGeom prst="rect">
            <a:avLst/>
          </a:prstGeom>
        </p:spPr>
      </p:pic>
      <p:sp>
        <p:nvSpPr>
          <p:cNvPr id="24" name="Shape 21"/>
          <p:cNvSpPr/>
          <p:nvPr/>
        </p:nvSpPr>
        <p:spPr>
          <a:xfrm>
            <a:off x="7854696" y="1719072"/>
            <a:ext cx="1956816" cy="4107016"/>
          </a:xfrm>
          <a:prstGeom prst="roundRect">
            <a:avLst>
              <a:gd name="adj" fmla="val 4673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pic>
        <p:nvPicPr>
          <p:cNvPr id="25" name="Image 1" descr="/Users/shichenyang/project/qzt/docs/wechat/screenshots/05-mobile-customer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9560" y="1773936"/>
            <a:ext cx="1847088" cy="3997288"/>
          </a:xfrm>
          <a:prstGeom prst="rect">
            <a:avLst/>
          </a:prstGeom>
        </p:spPr>
      </p:pic>
      <p:sp>
        <p:nvSpPr>
          <p:cNvPr id="26" name="Shape 22"/>
          <p:cNvSpPr/>
          <p:nvPr/>
        </p:nvSpPr>
        <p:spPr>
          <a:xfrm>
            <a:off x="9829800" y="1719072"/>
            <a:ext cx="1956816" cy="4107016"/>
          </a:xfrm>
          <a:prstGeom prst="roundRect">
            <a:avLst>
              <a:gd name="adj" fmla="val 4673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pic>
        <p:nvPicPr>
          <p:cNvPr id="27" name="Image 2" descr="/Users/shichenyang/project/qzt/docs/wechat/screenshots/05-mobile-approval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664" y="1773936"/>
            <a:ext cx="1847088" cy="3997288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5934456" y="5917528"/>
            <a:ext cx="57972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移动端：工作台 / 客户 / 审批，30+ 页面全部接入真实数据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11 · 安全与权限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权限管到按钮，数据管到个人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627632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数据权限 · 五档行级过滤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2057400"/>
            <a:ext cx="5120640" cy="566928"/>
          </a:xfrm>
          <a:prstGeom prst="roundRect">
            <a:avLst>
              <a:gd name="adj" fmla="val 12903"/>
            </a:avLst>
          </a:prstGeom>
          <a:solidFill>
            <a:srgbClr val="1677F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2057400"/>
            <a:ext cx="5120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全部数据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00100" y="2770632"/>
            <a:ext cx="4434840" cy="566928"/>
          </a:xfrm>
          <a:prstGeom prst="roundRect">
            <a:avLst>
              <a:gd name="adj" fmla="val 12903"/>
            </a:avLst>
          </a:prstGeom>
          <a:solidFill>
            <a:srgbClr val="3D8DFF"/>
          </a:solidFill>
          <a:ln/>
        </p:spPr>
      </p:sp>
      <p:sp>
        <p:nvSpPr>
          <p:cNvPr id="8" name="Text 6"/>
          <p:cNvSpPr/>
          <p:nvPr/>
        </p:nvSpPr>
        <p:spPr>
          <a:xfrm>
            <a:off x="800100" y="2770632"/>
            <a:ext cx="4434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本部门及子部门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1143000" y="3483864"/>
            <a:ext cx="3749040" cy="566928"/>
          </a:xfrm>
          <a:prstGeom prst="roundRect">
            <a:avLst>
              <a:gd name="adj" fmla="val 12903"/>
            </a:avLst>
          </a:prstGeom>
          <a:solidFill>
            <a:srgbClr val="7DB4FF"/>
          </a:solidFill>
          <a:ln/>
        </p:spPr>
      </p:sp>
      <p:sp>
        <p:nvSpPr>
          <p:cNvPr id="10" name="Text 8"/>
          <p:cNvSpPr/>
          <p:nvPr/>
        </p:nvSpPr>
        <p:spPr>
          <a:xfrm>
            <a:off x="1143000" y="3483864"/>
            <a:ext cx="3749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F2B5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本部门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1485900" y="4197096"/>
            <a:ext cx="3063240" cy="566928"/>
          </a:xfrm>
          <a:prstGeom prst="roundRect">
            <a:avLst>
              <a:gd name="adj" fmla="val 12903"/>
            </a:avLst>
          </a:prstGeom>
          <a:solidFill>
            <a:srgbClr val="B7D6FF"/>
          </a:solidFill>
          <a:ln/>
        </p:spPr>
      </p:sp>
      <p:sp>
        <p:nvSpPr>
          <p:cNvPr id="12" name="Text 10"/>
          <p:cNvSpPr/>
          <p:nvPr/>
        </p:nvSpPr>
        <p:spPr>
          <a:xfrm>
            <a:off x="1485900" y="4197096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F2B5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仅本人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1828800" y="4910328"/>
            <a:ext cx="2377440" cy="566928"/>
          </a:xfrm>
          <a:prstGeom prst="roundRect">
            <a:avLst>
              <a:gd name="adj" fmla="val 12903"/>
            </a:avLst>
          </a:prstGeom>
          <a:solidFill>
            <a:srgbClr val="DDECFF"/>
          </a:solidFill>
          <a:ln/>
        </p:spPr>
      </p:sp>
      <p:sp>
        <p:nvSpPr>
          <p:cNvPr id="14" name="Text 12"/>
          <p:cNvSpPr/>
          <p:nvPr/>
        </p:nvSpPr>
        <p:spPr>
          <a:xfrm>
            <a:off x="1828800" y="4910328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F2B52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自定义部门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57200" y="5742432"/>
            <a:ext cx="5303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同一张客户列表，销售只看自己的、主管看本组、总监看全公司 —— 多角色取最宽档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17920" y="1783080"/>
            <a:ext cx="5513832" cy="1261872"/>
          </a:xfrm>
          <a:prstGeom prst="roundRect">
            <a:avLst>
              <a:gd name="adj" fmla="val 6522"/>
            </a:avLst>
          </a:prstGeom>
          <a:solidFill>
            <a:srgbClr val="E8F1FF"/>
          </a:solidFill>
          <a:ln/>
        </p:spPr>
      </p:sp>
      <p:sp>
        <p:nvSpPr>
          <p:cNvPr id="17" name="Text 15"/>
          <p:cNvSpPr/>
          <p:nvPr/>
        </p:nvSpPr>
        <p:spPr>
          <a:xfrm>
            <a:off x="6473952" y="1911096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E4FC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功能权限（RBAC）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6473952" y="2240280"/>
            <a:ext cx="5029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角色绑定菜单 / 接口 / 按钮三级；Casbin 策略随保存自动重建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17920" y="3246120"/>
            <a:ext cx="5513832" cy="1261872"/>
          </a:xfrm>
          <a:prstGeom prst="roundRect">
            <a:avLst>
              <a:gd name="adj" fmla="val 6522"/>
            </a:avLst>
          </a:prstGeom>
          <a:solidFill>
            <a:srgbClr val="E8F1FF"/>
          </a:solidFill>
          <a:ln/>
        </p:spPr>
      </p:sp>
      <p:sp>
        <p:nvSpPr>
          <p:cNvPr id="20" name="Text 18"/>
          <p:cNvSpPr/>
          <p:nvPr/>
        </p:nvSpPr>
        <p:spPr>
          <a:xfrm>
            <a:off x="6473952" y="3374136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E4FC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账号安全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6473952" y="3703320"/>
            <a:ext cx="5029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JWT 双令牌；登录错误超限自动锁定；企业微信扫码登录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217920" y="4709160"/>
            <a:ext cx="5513832" cy="1261872"/>
          </a:xfrm>
          <a:prstGeom prst="roundRect">
            <a:avLst>
              <a:gd name="adj" fmla="val 6522"/>
            </a:avLst>
          </a:prstGeom>
          <a:solidFill>
            <a:srgbClr val="E8F1FF"/>
          </a:solidFill>
          <a:ln/>
        </p:spPr>
      </p:sp>
      <p:sp>
        <p:nvSpPr>
          <p:cNvPr id="23" name="Text 21"/>
          <p:cNvSpPr/>
          <p:nvPr/>
        </p:nvSpPr>
        <p:spPr>
          <a:xfrm>
            <a:off x="6473952" y="4837176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E4FC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审计与保护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6473952" y="5166360"/>
            <a:ext cx="5029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操作日志全量留痕，登录日志带 IP 归属地；敏感字段脱敏；软删除可追溯；超管防篡改实时告警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12 · 部署方案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一台云服务器，装下整个公司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5800" y="1691640"/>
            <a:ext cx="1783080" cy="457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C9DFF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69164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员工 · PC / 手机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2651760" y="1691640"/>
            <a:ext cx="1783080" cy="457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C9DFF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51760" y="169164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客户 · 商城 / 官网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617720" y="1691640"/>
            <a:ext cx="1783080" cy="457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C9DFF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17720" y="169164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助手 · MCP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1572768" y="2148840"/>
            <a:ext cx="0" cy="384048"/>
          </a:xfrm>
          <a:prstGeom prst="line">
            <a:avLst/>
          </a:prstGeom>
          <a:noFill/>
          <a:ln w="19050">
            <a:solidFill>
              <a:srgbClr val="C9DFF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38728" y="2148840"/>
            <a:ext cx="0" cy="384048"/>
          </a:xfrm>
          <a:prstGeom prst="line">
            <a:avLst/>
          </a:prstGeom>
          <a:noFill/>
          <a:ln w="19050">
            <a:solidFill>
              <a:srgbClr val="C9DFF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504688" y="2148840"/>
            <a:ext cx="0" cy="384048"/>
          </a:xfrm>
          <a:prstGeom prst="line">
            <a:avLst/>
          </a:prstGeom>
          <a:noFill/>
          <a:ln w="19050">
            <a:solidFill>
              <a:srgbClr val="C9DFF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2532888"/>
            <a:ext cx="5806440" cy="3200400"/>
          </a:xfrm>
          <a:prstGeom prst="roundRect">
            <a:avLst>
              <a:gd name="adj" fmla="val 2857"/>
            </a:avLst>
          </a:prstGeom>
          <a:solidFill>
            <a:srgbClr val="E8F1FF"/>
          </a:solidFill>
          <a:ln w="15875">
            <a:solidFill>
              <a:srgbClr val="1677FF"/>
            </a:solidFill>
            <a:prstDash val="dash"/>
          </a:ln>
        </p:spPr>
      </p:sp>
      <p:sp>
        <p:nvSpPr>
          <p:cNvPr id="14" name="Text 12"/>
          <p:cNvSpPr/>
          <p:nvPr/>
        </p:nvSpPr>
        <p:spPr>
          <a:xfrm>
            <a:off x="777240" y="26974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E4FC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你的服务器 —— 数据 100% 在这里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822960" y="3200400"/>
            <a:ext cx="25146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22960" y="3200400"/>
            <a:ext cx="25146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Nginx</a:t>
            </a:r>
            <a:endParaRPr lang="en-US" sz="13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HTTPS 入口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3520440" y="3200400"/>
            <a:ext cx="25146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520440" y="3200400"/>
            <a:ext cx="25146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qzt-server</a:t>
            </a:r>
            <a:endParaRPr lang="en-US" sz="13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Go 后端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22960" y="4279392"/>
            <a:ext cx="25146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22960" y="4279392"/>
            <a:ext cx="25146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MySQL</a:t>
            </a:r>
            <a:endParaRPr lang="en-US" sz="13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业务数据库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3520440" y="4279392"/>
            <a:ext cx="251460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520440" y="4279392"/>
            <a:ext cx="25146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Redis</a:t>
            </a:r>
            <a:endParaRPr lang="en-US" sz="13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缓存 / 锁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77240" y="528523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最低 2 核 4G · 内网也能完整运行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720840" y="1837944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25" name="Text 23"/>
          <p:cNvSpPr/>
          <p:nvPr/>
        </p:nvSpPr>
        <p:spPr>
          <a:xfrm>
            <a:off x="7013448" y="1728216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极简运维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7013448" y="2039112"/>
            <a:ext cx="46451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systemd + Nginx 单机托管，Docker 镜像可选，无需 K8s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720840" y="2889504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28" name="Text 26"/>
          <p:cNvSpPr/>
          <p:nvPr/>
        </p:nvSpPr>
        <p:spPr>
          <a:xfrm>
            <a:off x="7013448" y="2779776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弹性存储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7013448" y="3090672"/>
            <a:ext cx="46451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文件支持本地磁盘或阿里云 OSS + CDN，后台一键切换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720840" y="3941064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31" name="Text 29"/>
          <p:cNvSpPr/>
          <p:nvPr/>
        </p:nvSpPr>
        <p:spPr>
          <a:xfrm>
            <a:off x="7013448" y="3831336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透明交付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7013448" y="4142232"/>
            <a:ext cx="46451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建表与种子全部以 SQL 交付，库表结构透明可审计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6720840" y="4992624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34" name="Text 32"/>
          <p:cNvSpPr/>
          <p:nvPr/>
        </p:nvSpPr>
        <p:spPr>
          <a:xfrm>
            <a:off x="7013448" y="4882896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平滑升级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7013448" y="5193792"/>
            <a:ext cx="46451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语义化版本，替换二进制 + 增量 SQL 即完成升级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13 · 获取方式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开源免费，服务可选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828800"/>
            <a:ext cx="3611880" cy="3730752"/>
          </a:xfrm>
          <a:prstGeom prst="roundRect">
            <a:avLst>
              <a:gd name="adj" fmla="val 2532"/>
            </a:avLst>
          </a:prstGeom>
          <a:solidFill>
            <a:srgbClr val="FFFFFF"/>
          </a:solidFill>
          <a:ln w="12700">
            <a:solidFill>
              <a:srgbClr val="E1E8F2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224028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软件本体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2679192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¥0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822960" y="3502152"/>
            <a:ext cx="2880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永久免费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3995928"/>
            <a:ext cx="118872" cy="118872"/>
          </a:xfrm>
          <a:prstGeom prst="roundRect">
            <a:avLst>
              <a:gd name="adj" fmla="val 23077"/>
            </a:avLst>
          </a:prstGeom>
          <a:solidFill>
            <a:srgbClr val="1677FF"/>
          </a:solidFill>
          <a:ln/>
        </p:spPr>
      </p:sp>
      <p:sp>
        <p:nvSpPr>
          <p:cNvPr id="9" name="Text 7"/>
          <p:cNvSpPr/>
          <p:nvPr/>
        </p:nvSpPr>
        <p:spPr>
          <a:xfrm>
            <a:off x="1078992" y="3886200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MIT 协议完整开源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41248" y="4562856"/>
            <a:ext cx="118872" cy="118872"/>
          </a:xfrm>
          <a:prstGeom prst="roundRect">
            <a:avLst>
              <a:gd name="adj" fmla="val 23077"/>
            </a:avLst>
          </a:prstGeom>
          <a:solidFill>
            <a:srgbClr val="1677FF"/>
          </a:solidFill>
          <a:ln/>
        </p:spPr>
      </p:sp>
      <p:sp>
        <p:nvSpPr>
          <p:cNvPr id="11" name="Text 9"/>
          <p:cNvSpPr/>
          <p:nvPr/>
        </p:nvSpPr>
        <p:spPr>
          <a:xfrm>
            <a:off x="1078992" y="4453128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不限人数、不限时长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41248" y="5129784"/>
            <a:ext cx="118872" cy="118872"/>
          </a:xfrm>
          <a:prstGeom prst="roundRect">
            <a:avLst>
              <a:gd name="adj" fmla="val 23077"/>
            </a:avLst>
          </a:prstGeom>
          <a:solidFill>
            <a:srgbClr val="1677FF"/>
          </a:solidFill>
          <a:ln/>
        </p:spPr>
      </p:sp>
      <p:sp>
        <p:nvSpPr>
          <p:cNvPr id="13" name="Text 11"/>
          <p:cNvSpPr/>
          <p:nvPr/>
        </p:nvSpPr>
        <p:spPr>
          <a:xfrm>
            <a:off x="1078992" y="5020056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自行部署 · 商用 · 修改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297680" y="1627632"/>
            <a:ext cx="3611880" cy="3931920"/>
          </a:xfrm>
          <a:prstGeom prst="roundRect">
            <a:avLst>
              <a:gd name="adj" fmla="val 2532"/>
            </a:avLst>
          </a:prstGeom>
          <a:solidFill>
            <a:srgbClr val="E8F1FF"/>
          </a:solidFill>
          <a:ln w="19050">
            <a:solidFill>
              <a:srgbClr val="1677FF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417820" y="1444752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1677FF"/>
          </a:solidFill>
          <a:ln/>
        </p:spPr>
      </p:sp>
      <p:sp>
        <p:nvSpPr>
          <p:cNvPr id="16" name="Text 14"/>
          <p:cNvSpPr/>
          <p:nvPr/>
        </p:nvSpPr>
        <p:spPr>
          <a:xfrm>
            <a:off x="5417820" y="1444752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最受欢迎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663440" y="205740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交钥匙部署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4663440" y="2496312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¥1000</a:t>
            </a:r>
            <a:endParaRPr lang="en-US" sz="4200" dirty="0"/>
          </a:p>
        </p:txBody>
      </p:sp>
      <p:sp>
        <p:nvSpPr>
          <p:cNvPr id="19" name="Text 17"/>
          <p:cNvSpPr/>
          <p:nvPr/>
        </p:nvSpPr>
        <p:spPr>
          <a:xfrm>
            <a:off x="4663440" y="3319272"/>
            <a:ext cx="2880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一次性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681728" y="3813048"/>
            <a:ext cx="118872" cy="118872"/>
          </a:xfrm>
          <a:prstGeom prst="roundRect">
            <a:avLst>
              <a:gd name="adj" fmla="val 23077"/>
            </a:avLst>
          </a:prstGeom>
          <a:solidFill>
            <a:srgbClr val="1677FF"/>
          </a:solidFill>
          <a:ln/>
        </p:spPr>
      </p:sp>
      <p:sp>
        <p:nvSpPr>
          <p:cNvPr id="21" name="Text 19"/>
          <p:cNvSpPr/>
          <p:nvPr/>
        </p:nvSpPr>
        <p:spPr>
          <a:xfrm>
            <a:off x="4919472" y="3703320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部署到你的服务器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4681728" y="4379976"/>
            <a:ext cx="118872" cy="118872"/>
          </a:xfrm>
          <a:prstGeom prst="roundRect">
            <a:avLst>
              <a:gd name="adj" fmla="val 23077"/>
            </a:avLst>
          </a:prstGeom>
          <a:solidFill>
            <a:srgbClr val="1677FF"/>
          </a:solidFill>
          <a:ln/>
        </p:spPr>
      </p:sp>
      <p:sp>
        <p:nvSpPr>
          <p:cNvPr id="23" name="Text 21"/>
          <p:cNvSpPr/>
          <p:nvPr/>
        </p:nvSpPr>
        <p:spPr>
          <a:xfrm>
            <a:off x="4919472" y="4270248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环境搭建 + 系统上线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4681728" y="4946904"/>
            <a:ext cx="118872" cy="118872"/>
          </a:xfrm>
          <a:prstGeom prst="roundRect">
            <a:avLst>
              <a:gd name="adj" fmla="val 23077"/>
            </a:avLst>
          </a:prstGeom>
          <a:solidFill>
            <a:srgbClr val="1677FF"/>
          </a:solidFill>
          <a:ln/>
        </p:spPr>
      </p:sp>
      <p:sp>
        <p:nvSpPr>
          <p:cNvPr id="25" name="Text 23"/>
          <p:cNvSpPr/>
          <p:nvPr/>
        </p:nvSpPr>
        <p:spPr>
          <a:xfrm>
            <a:off x="4919472" y="4837176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基础使用培训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8138160" y="1828800"/>
            <a:ext cx="3611880" cy="3730752"/>
          </a:xfrm>
          <a:prstGeom prst="roundRect">
            <a:avLst>
              <a:gd name="adj" fmla="val 2532"/>
            </a:avLst>
          </a:prstGeom>
          <a:solidFill>
            <a:srgbClr val="FFFFFF"/>
          </a:solidFill>
          <a:ln w="12700">
            <a:solidFill>
              <a:srgbClr val="E1E8F2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8503920" y="224028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二次开发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8503920" y="2679192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¥500/天</a:t>
            </a:r>
            <a:endParaRPr lang="en-US" sz="4200" dirty="0"/>
          </a:p>
        </p:txBody>
      </p:sp>
      <p:sp>
        <p:nvSpPr>
          <p:cNvPr id="29" name="Text 27"/>
          <p:cNvSpPr/>
          <p:nvPr/>
        </p:nvSpPr>
        <p:spPr>
          <a:xfrm>
            <a:off x="8503920" y="3502152"/>
            <a:ext cx="2880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5 天后 ¥300/天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8522208" y="3995928"/>
            <a:ext cx="118872" cy="118872"/>
          </a:xfrm>
          <a:prstGeom prst="roundRect">
            <a:avLst>
              <a:gd name="adj" fmla="val 23077"/>
            </a:avLst>
          </a:prstGeom>
          <a:solidFill>
            <a:srgbClr val="1677FF"/>
          </a:solidFill>
          <a:ln/>
        </p:spPr>
      </p:sp>
      <p:sp>
        <p:nvSpPr>
          <p:cNvPr id="31" name="Text 29"/>
          <p:cNvSpPr/>
          <p:nvPr/>
        </p:nvSpPr>
        <p:spPr>
          <a:xfrm>
            <a:off x="8759952" y="3886200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按你的业务定制功能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8522208" y="4562856"/>
            <a:ext cx="118872" cy="118872"/>
          </a:xfrm>
          <a:prstGeom prst="roundRect">
            <a:avLst>
              <a:gd name="adj" fmla="val 23077"/>
            </a:avLst>
          </a:prstGeom>
          <a:solidFill>
            <a:srgbClr val="1677FF"/>
          </a:solidFill>
          <a:ln/>
        </p:spPr>
      </p:sp>
      <p:sp>
        <p:nvSpPr>
          <p:cNvPr id="33" name="Text 31"/>
          <p:cNvSpPr/>
          <p:nvPr/>
        </p:nvSpPr>
        <p:spPr>
          <a:xfrm>
            <a:off x="8759952" y="4453128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工期越长单价越低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8522208" y="5129784"/>
            <a:ext cx="118872" cy="118872"/>
          </a:xfrm>
          <a:prstGeom prst="roundRect">
            <a:avLst>
              <a:gd name="adj" fmla="val 23077"/>
            </a:avLst>
          </a:prstGeom>
          <a:solidFill>
            <a:srgbClr val="1677FF"/>
          </a:solidFill>
          <a:ln/>
        </p:spPr>
      </p:sp>
      <p:sp>
        <p:nvSpPr>
          <p:cNvPr id="35" name="Text 33"/>
          <p:cNvSpPr/>
          <p:nvPr/>
        </p:nvSpPr>
        <p:spPr>
          <a:xfrm>
            <a:off x="8759952" y="5020056"/>
            <a:ext cx="2697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源码级深度定制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价格口径来源：企智通官网与开源仓库公开信息（2026.09）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D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417320"/>
            <a:ext cx="100584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你的业务数据，</a:t>
            </a:r>
            <a:endParaRPr lang="en-US" sz="46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100% 归你。</a:t>
            </a:r>
            <a:endParaRPr lang="en-US" sz="4600" dirty="0"/>
          </a:p>
        </p:txBody>
      </p:sp>
      <p:sp>
        <p:nvSpPr>
          <p:cNvPr id="3" name="Text 1"/>
          <p:cNvSpPr/>
          <p:nvPr/>
        </p:nvSpPr>
        <p:spPr>
          <a:xfrm>
            <a:off x="841248" y="35204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ECB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开源 · 私有化部署 · AI 原生 —— 今天就可以开始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22960" y="4434840"/>
            <a:ext cx="2560320" cy="1051560"/>
          </a:xfrm>
          <a:prstGeom prst="roundRect">
            <a:avLst>
              <a:gd name="adj" fmla="val 7826"/>
            </a:avLst>
          </a:prstGeom>
          <a:solidFill>
            <a:srgbClr val="12294E"/>
          </a:solidFill>
          <a:ln w="9525">
            <a:solidFill>
              <a:srgbClr val="24406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51560" y="459028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FB5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官方网站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51560" y="4901184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devlovecode.com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3566160" y="4434840"/>
            <a:ext cx="2560320" cy="1051560"/>
          </a:xfrm>
          <a:prstGeom prst="roundRect">
            <a:avLst>
              <a:gd name="adj" fmla="val 7826"/>
            </a:avLst>
          </a:prstGeom>
          <a:solidFill>
            <a:srgbClr val="12294E"/>
          </a:solidFill>
          <a:ln w="9525">
            <a:solidFill>
              <a:srgbClr val="24406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94760" y="459028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FB5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开源仓库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794760" y="4901184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github.com/Gyv12345/qzt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309360" y="4434840"/>
            <a:ext cx="2560320" cy="1051560"/>
          </a:xfrm>
          <a:prstGeom prst="roundRect">
            <a:avLst>
              <a:gd name="adj" fmla="val 7826"/>
            </a:avLst>
          </a:prstGeom>
          <a:solidFill>
            <a:srgbClr val="12294E"/>
          </a:solidFill>
          <a:ln w="9525">
            <a:solidFill>
              <a:srgbClr val="2440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37960" y="459028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FB5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商务电话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537960" y="4901184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15139960649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9052560" y="4434840"/>
            <a:ext cx="2560320" cy="1051560"/>
          </a:xfrm>
          <a:prstGeom prst="roundRect">
            <a:avLst>
              <a:gd name="adj" fmla="val 7826"/>
            </a:avLst>
          </a:prstGeom>
          <a:solidFill>
            <a:srgbClr val="12294E"/>
          </a:solidFill>
          <a:ln w="9525">
            <a:solidFill>
              <a:srgbClr val="24406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281160" y="459028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FB5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商务邮箱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281160" y="4901184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shichenyang@devlovecode.com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22960" y="61722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093B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河南爱编程网络科技有限公司 · 企智通 QZT · 2026 年 9 月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01 · 行业痛点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中小企业还在用 Excel 管公司？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691640"/>
            <a:ext cx="3611880" cy="3246120"/>
          </a:xfrm>
          <a:prstGeom prst="roundRect">
            <a:avLst>
              <a:gd name="adj" fmla="val 2817"/>
            </a:avLst>
          </a:prstGeom>
          <a:solidFill>
            <a:srgbClr val="E8F1FF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965960"/>
            <a:ext cx="1828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A8CB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01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系统割裂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77240" y="3200400"/>
            <a:ext cx="3017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客户在手机里、库存是 Excel、账在财务软件、审批在聊天记录——同一份数据反复录入，跨部门对账全靠人工。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297680" y="1691640"/>
            <a:ext cx="3611880" cy="3246120"/>
          </a:xfrm>
          <a:prstGeom prst="roundRect">
            <a:avLst>
              <a:gd name="adj" fmla="val 2817"/>
            </a:avLst>
          </a:prstGeom>
          <a:solidFill>
            <a:srgbClr val="E8F1FF"/>
          </a:solidFill>
          <a:ln/>
        </p:spPr>
      </p:sp>
      <p:sp>
        <p:nvSpPr>
          <p:cNvPr id="9" name="Text 7"/>
          <p:cNvSpPr/>
          <p:nvPr/>
        </p:nvSpPr>
        <p:spPr>
          <a:xfrm>
            <a:off x="4617720" y="1965960"/>
            <a:ext cx="1828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A8CB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02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4617720" y="27432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数据不自主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617720" y="3200400"/>
            <a:ext cx="3017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SaaS 按人头年年收费；核心数据躺在厂商云端，导出受限、续费被动，停用即失联。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138160" y="1691640"/>
            <a:ext cx="3611880" cy="3246120"/>
          </a:xfrm>
          <a:prstGeom prst="roundRect">
            <a:avLst>
              <a:gd name="adj" fmla="val 2817"/>
            </a:avLst>
          </a:prstGeom>
          <a:solidFill>
            <a:srgbClr val="E8F1FF"/>
          </a:solidFill>
          <a:ln/>
        </p:spPr>
      </p:sp>
      <p:sp>
        <p:nvSpPr>
          <p:cNvPr id="13" name="Text 11"/>
          <p:cNvSpPr/>
          <p:nvPr/>
        </p:nvSpPr>
        <p:spPr>
          <a:xfrm>
            <a:off x="8458200" y="1965960"/>
            <a:ext cx="1828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A8CB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03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8458200" y="27432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定制两难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458200" y="3200400"/>
            <a:ext cx="3017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大 ERP 实施贵、周期长；免费工具功能散、改不了。中小团队始终缺一套买得起、改得动的系统。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57200" y="5349240"/>
            <a:ext cx="11274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企智通的答案：</a:t>
            </a:r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一套开源系统装在自己服务器上，从获客到记账全链路打通，数据 100% 归企业所有。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02 · 总体架构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一套后端，支撑所有终端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745736" y="2743200"/>
            <a:ext cx="2697480" cy="1371600"/>
          </a:xfrm>
          <a:prstGeom prst="roundRect">
            <a:avLst>
              <a:gd name="adj" fmla="val 5333"/>
            </a:avLst>
          </a:prstGeom>
          <a:solidFill>
            <a:srgbClr val="1677FF"/>
          </a:solidFill>
          <a:ln/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745736" y="2743200"/>
            <a:ext cx="2697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qzt-go-server</a:t>
            </a:r>
            <a:endParaRPr lang="en-US" sz="140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DCEB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一套后端 · 一套数据库 · 123 张表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22960" y="1481328"/>
            <a:ext cx="28346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C9DFFB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22960" y="1481328"/>
            <a:ext cx="2834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PC 管理后台</a:t>
            </a:r>
            <a:endParaRPr lang="en-US" sz="140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React + antd · 全功能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657600" y="1915668"/>
            <a:ext cx="1088136" cy="1513332"/>
          </a:xfrm>
          <a:prstGeom prst="line">
            <a:avLst/>
          </a:prstGeom>
          <a:noFill/>
          <a:ln w="19050">
            <a:solidFill>
              <a:srgbClr val="C9DFF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2962656"/>
            <a:ext cx="28346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C9DFFB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22960" y="2962656"/>
            <a:ext cx="2834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移动端 H5</a:t>
            </a:r>
            <a:endParaRPr lang="en-US" sz="140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企微扫码登录 · 随身办公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657600" y="3396996"/>
            <a:ext cx="1088136" cy="32004"/>
          </a:xfrm>
          <a:prstGeom prst="line">
            <a:avLst/>
          </a:prstGeom>
          <a:noFill/>
          <a:ln w="19050">
            <a:solidFill>
              <a:srgbClr val="C9DFF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22960" y="4443984"/>
            <a:ext cx="28346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C9DFFB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22960" y="4443984"/>
            <a:ext cx="2834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企业官网</a:t>
            </a:r>
            <a:endParaRPr lang="en-US" sz="140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Next.js · 内容后台维护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 flipV="1">
            <a:off x="3657600" y="3429000"/>
            <a:ext cx="1088136" cy="1449324"/>
          </a:xfrm>
          <a:prstGeom prst="line">
            <a:avLst/>
          </a:prstGeom>
          <a:noFill/>
          <a:ln w="19050">
            <a:solidFill>
              <a:srgbClr val="C9DFF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531352" y="1481328"/>
            <a:ext cx="28346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C9DFFB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531352" y="1481328"/>
            <a:ext cx="2834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iOS App</a:t>
            </a:r>
            <a:endParaRPr lang="en-US" sz="140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SwiftUI 纯原生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 flipV="1">
            <a:off x="7443216" y="1915668"/>
            <a:ext cx="1088136" cy="1513332"/>
          </a:xfrm>
          <a:prstGeom prst="line">
            <a:avLst/>
          </a:prstGeom>
          <a:noFill/>
          <a:ln w="19050">
            <a:solidFill>
              <a:srgbClr val="C9DFF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531352" y="2962656"/>
            <a:ext cx="28346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C9DFFB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8531352" y="2962656"/>
            <a:ext cx="2834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Android App</a:t>
            </a:r>
            <a:endParaRPr lang="en-US" sz="140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Kotlin + Compose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 flipV="1">
            <a:off x="7443216" y="3396996"/>
            <a:ext cx="1088136" cy="32004"/>
          </a:xfrm>
          <a:prstGeom prst="line">
            <a:avLst/>
          </a:prstGeom>
          <a:noFill/>
          <a:ln w="19050">
            <a:solidFill>
              <a:srgbClr val="C9DFF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531352" y="4443984"/>
            <a:ext cx="28346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C9DFFB"/>
            </a:solidFill>
            <a:prstDash val="solid"/>
          </a:ln>
          <a:effectLst>
            <a:outerShdw sx="100000" sy="100000" kx="0" ky="0" algn="bl" rotWithShape="0" blurRad="101600" dist="25400" dir="5400000">
              <a:srgbClr val="16324F">
                <a:alpha val="14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8531352" y="4443984"/>
            <a:ext cx="2834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公开商城</a:t>
            </a:r>
            <a:endParaRPr lang="en-US" sz="140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免登录下单 · 自动出库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7443216" y="3429000"/>
            <a:ext cx="1088136" cy="1449324"/>
          </a:xfrm>
          <a:prstGeom prst="line">
            <a:avLst/>
          </a:prstGeom>
          <a:noFill/>
          <a:ln w="19050">
            <a:solidFill>
              <a:srgbClr val="C9DFF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5806440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全部终端通过统一 REST API（411+ 接口）访问同一份实时业务数据 —— 数据一次录入，全链路贯通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03 · 平台规模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不多的预算，完整的系统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214884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15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457200" y="31546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后端业务模块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514600" y="2286000"/>
            <a:ext cx="0" cy="1097280"/>
          </a:xfrm>
          <a:prstGeom prst="line">
            <a:avLst/>
          </a:prstGeom>
          <a:noFill/>
          <a:ln w="12700">
            <a:solidFill>
              <a:srgbClr val="E4E9F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70048" y="214884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123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2670048" y="31546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张业务数据表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27448" y="2286000"/>
            <a:ext cx="0" cy="1097280"/>
          </a:xfrm>
          <a:prstGeom prst="line">
            <a:avLst/>
          </a:prstGeom>
          <a:noFill/>
          <a:ln w="12700">
            <a:solidFill>
              <a:srgbClr val="E4E9F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82896" y="214884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411+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4882896" y="31546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REST API 接口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940296" y="2286000"/>
            <a:ext cx="0" cy="1097280"/>
          </a:xfrm>
          <a:prstGeom prst="line">
            <a:avLst/>
          </a:prstGeom>
          <a:noFill/>
          <a:ln w="12700">
            <a:solidFill>
              <a:srgbClr val="E4E9F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095744" y="214884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330+</a:t>
            </a:r>
            <a:endParaRPr lang="en-US" sz="5400" dirty="0"/>
          </a:p>
        </p:txBody>
      </p:sp>
      <p:sp>
        <p:nvSpPr>
          <p:cNvPr id="14" name="Text 12"/>
          <p:cNvSpPr/>
          <p:nvPr/>
        </p:nvSpPr>
        <p:spPr>
          <a:xfrm>
            <a:off x="7095744" y="31546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 可调用工具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9372600" y="1783080"/>
            <a:ext cx="2359152" cy="1965960"/>
          </a:xfrm>
          <a:prstGeom prst="roundRect">
            <a:avLst>
              <a:gd name="adj" fmla="val 4651"/>
            </a:avLst>
          </a:prstGeom>
          <a:solidFill>
            <a:srgbClr val="0A1D3D"/>
          </a:solidFill>
          <a:ln/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9555480" y="2011680"/>
            <a:ext cx="2011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¥0</a:t>
            </a:r>
            <a:endParaRPr lang="en-US" sz="5400" dirty="0"/>
          </a:p>
        </p:txBody>
      </p:sp>
      <p:sp>
        <p:nvSpPr>
          <p:cNvPr id="17" name="Text 15"/>
          <p:cNvSpPr/>
          <p:nvPr/>
        </p:nvSpPr>
        <p:spPr>
          <a:xfrm>
            <a:off x="9555480" y="2944368"/>
            <a:ext cx="205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ECB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软件本体 · 开源免费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ECB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不限人数 · 不限时长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57200" y="4572000"/>
            <a:ext cx="112745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配套能力：BI 经营看板 · 站内信实时推送 · 定时任务 · 操作日志审计 · Swagger 接口文档 · Docker 镜像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7200" y="6309360"/>
            <a:ext cx="11274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数据来源：企智通 v1.1.0 代码库统计（2026.09）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04 · CRM 客户管理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从线索到回款，全链路销售管理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236208" y="1618488"/>
            <a:ext cx="5632704" cy="3575304"/>
          </a:xfrm>
          <a:prstGeom prst="roundRect">
            <a:avLst>
              <a:gd name="adj" fmla="val 2302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pic>
        <p:nvPicPr>
          <p:cNvPr id="5" name="Image 0" descr="/Users/shichenyang/project/qzt/docs/wechat/screenshots/01-crm-custome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1691640"/>
            <a:ext cx="5486400" cy="3429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09360" y="524865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客户管理：左侧部门组织树，右侧客户列表与公海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457200" y="1837944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8" name="Text 5"/>
          <p:cNvSpPr/>
          <p:nvPr/>
        </p:nvSpPr>
        <p:spPr>
          <a:xfrm>
            <a:off x="749808" y="1728216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线索公海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49808" y="2039112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领取 / 释放 / 转移 / 转化，录入自动查重防撞单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57200" y="2862072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1" name="Text 8"/>
          <p:cNvSpPr/>
          <p:nvPr/>
        </p:nvSpPr>
        <p:spPr>
          <a:xfrm>
            <a:off x="749808" y="2752344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客户与商机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749808" y="3063240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公海机制盘活沉淀客户；商机看板拖拽流转、全程留痕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57200" y="388620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4" name="Text 11"/>
          <p:cNvSpPr/>
          <p:nvPr/>
        </p:nvSpPr>
        <p:spPr>
          <a:xfrm>
            <a:off x="749808" y="3776472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合同与回款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49808" y="4087368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模板变量自动填充，在线审批；回款计划自动生成财务凭证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457200" y="4910328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7" name="Text 14"/>
          <p:cNvSpPr/>
          <p:nvPr/>
        </p:nvSpPr>
        <p:spPr>
          <a:xfrm>
            <a:off x="749808" y="4800600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产品与售后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49808" y="5111496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多规格 SKU 商品库；售后工单全程可追溯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05 · PSI 进销存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库存实时准，流水可追溯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93776" y="1618488"/>
            <a:ext cx="5632704" cy="3575304"/>
          </a:xfrm>
          <a:prstGeom prst="roundRect">
            <a:avLst>
              <a:gd name="adj" fmla="val 2302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pic>
        <p:nvPicPr>
          <p:cNvPr id="5" name="Image 0" descr="/Users/shichenyang/project/qzt/docs/wechat/screenshots/04-psi-stoc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1691640"/>
            <a:ext cx="5486400" cy="3429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66928" y="524865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库存总览：按商品 SKU × 仓库实时结余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583680" y="1837944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8" name="Text 5"/>
          <p:cNvSpPr/>
          <p:nvPr/>
        </p:nvSpPr>
        <p:spPr>
          <a:xfrm>
            <a:off x="6876288" y="1728216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六类单据联动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876288" y="2039112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采购 / 采购退货 / 销售 / 销售退货 / 其他出入库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583680" y="2862072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1" name="Text 8"/>
          <p:cNvSpPr/>
          <p:nvPr/>
        </p:nvSpPr>
        <p:spPr>
          <a:xfrm>
            <a:off x="6876288" y="2752344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库存实时结余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876288" y="3063240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按 SKU × 仓库维度记账，收发流水只增不改、可追溯单据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583680" y="388620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4" name="Text 11"/>
          <p:cNvSpPr/>
          <p:nvPr/>
        </p:nvSpPr>
        <p:spPr>
          <a:xfrm>
            <a:off x="6876288" y="3776472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期初与盘点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876288" y="4087368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期初建账、盘盈盘亏、领用报废走其他出入库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583680" y="4910328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7" name="Text 14"/>
          <p:cNvSpPr/>
          <p:nvPr/>
        </p:nvSpPr>
        <p:spPr>
          <a:xfrm>
            <a:off x="6876288" y="4800600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业财自动衔接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876288" y="5111496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出库生成应收、入库生成应付，大额单据先审批后收发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06 · 财务管理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业务自动记账，报表一键生成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236208" y="1618488"/>
            <a:ext cx="5632704" cy="3575304"/>
          </a:xfrm>
          <a:prstGeom prst="roundRect">
            <a:avLst>
              <a:gd name="adj" fmla="val 2302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pic>
        <p:nvPicPr>
          <p:cNvPr id="5" name="Image 0" descr="/Users/shichenyang/project/qzt/docs/wechat/screenshots/04-finance-vouche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1691640"/>
            <a:ext cx="5486400" cy="3429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09360" y="524865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记账凭证：借贷平衡校验，状态流转可控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457200" y="1837944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8" name="Text 5"/>
          <p:cNvSpPr/>
          <p:nvPr/>
        </p:nvSpPr>
        <p:spPr>
          <a:xfrm>
            <a:off x="749808" y="1728216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业务自动记账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49808" y="2039112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报销审批通过、合同回款到账，凭证自动生成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57200" y="2862072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1" name="Text 8"/>
          <p:cNvSpPr/>
          <p:nvPr/>
        </p:nvSpPr>
        <p:spPr>
          <a:xfrm>
            <a:off x="749808" y="2752344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标准账务体系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749808" y="3063240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树形会计科目、借贷平衡校验、凭证四态流转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57200" y="388620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4" name="Text 11"/>
          <p:cNvSpPr/>
          <p:nvPr/>
        </p:nvSpPr>
        <p:spPr>
          <a:xfrm>
            <a:off x="749808" y="3776472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发票与往来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49808" y="4087368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进销项发票管理；应收应付支持部分结算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457200" y="4910328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7" name="Text 14"/>
          <p:cNvSpPr/>
          <p:nvPr/>
        </p:nvSpPr>
        <p:spPr>
          <a:xfrm>
            <a:off x="749808" y="4800600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三大报表就绪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49808" y="5111496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资产负债表、利润表基于已确认凭证实时汇总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07 · OA 协同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审批不是橡皮图章，是流程引擎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93776" y="1618488"/>
            <a:ext cx="5632704" cy="3575304"/>
          </a:xfrm>
          <a:prstGeom prst="roundRect">
            <a:avLst>
              <a:gd name="adj" fmla="val 2302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pic>
        <p:nvPicPr>
          <p:cNvPr id="5" name="Image 0" descr="/Users/shichenyang/project/qzt/docs/wechat/screenshots/02-approval-tod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1691640"/>
            <a:ext cx="5486400" cy="3429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66928" y="524865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审批中心：我的待办，一处处理全部流程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583680" y="1837944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8" name="Text 5"/>
          <p:cNvSpPr/>
          <p:nvPr/>
        </p:nvSpPr>
        <p:spPr>
          <a:xfrm>
            <a:off x="6876288" y="1728216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可视化流程设计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876288" y="2039112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条件分支、会签 / 或签 / 依次审批，拖拽配置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583680" y="2862072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1" name="Text 8"/>
          <p:cNvSpPr/>
          <p:nvPr/>
        </p:nvSpPr>
        <p:spPr>
          <a:xfrm>
            <a:off x="6876288" y="2752344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审批驱动业务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876288" y="3063240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通过即生效：合同自动签订、采购单放行入库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583680" y="388620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4" name="Text 11"/>
          <p:cNvSpPr/>
          <p:nvPr/>
        </p:nvSpPr>
        <p:spPr>
          <a:xfrm>
            <a:off x="6876288" y="3776472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操作全覆盖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876288" y="4087368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同意 / 驳回 / 退回 / 加签 / 转办 / 撤回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583680" y="4910328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7" name="Text 14"/>
          <p:cNvSpPr/>
          <p:nvPr/>
        </p:nvSpPr>
        <p:spPr>
          <a:xfrm>
            <a:off x="6876288" y="4800600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办公全家桶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876288" y="5111496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报销 · 出差 · 借款 · 日志 · 日程 · 会议室 · 自定义表单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77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08 · HRM 人事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94944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从入职到离职，员工全周期在线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236208" y="1618488"/>
            <a:ext cx="5632704" cy="3575304"/>
          </a:xfrm>
          <a:prstGeom prst="roundRect">
            <a:avLst>
              <a:gd name="adj" fmla="val 2302"/>
            </a:avLst>
          </a:prstGeom>
          <a:solidFill>
            <a:srgbClr val="FFFFFF"/>
          </a:solidFill>
          <a:ln w="9525">
            <a:solidFill>
              <a:srgbClr val="E1E8F2"/>
            </a:solidFill>
            <a:prstDash val="solid"/>
          </a:ln>
          <a:effectLst>
            <a:outerShdw sx="100000" sy="100000" kx="0" ky="0" algn="bl" rotWithShape="0" blurRad="152400" dist="38100" dir="5400000">
              <a:srgbClr val="16324F">
                <a:alpha val="22000"/>
              </a:srgbClr>
            </a:outerShdw>
          </a:effectLst>
        </p:spPr>
      </p:sp>
      <p:pic>
        <p:nvPicPr>
          <p:cNvPr id="5" name="Image 0" descr="/Users/shichenyang/project/qzt/docs/wechat/screenshots/03-hrm-attendanc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1691640"/>
            <a:ext cx="5486400" cy="3429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09360" y="524865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考勤月度汇总：打卡 + 企业微信自动同步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457200" y="1837944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8" name="Text 5"/>
          <p:cNvSpPr/>
          <p:nvPr/>
        </p:nvSpPr>
        <p:spPr>
          <a:xfrm>
            <a:off x="749808" y="1728216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组织与档案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49808" y="2039112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部门树 · 岗位 · 员工档案，异动自动记录履历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57200" y="2862072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1" name="Text 8"/>
          <p:cNvSpPr/>
          <p:nvPr/>
        </p:nvSpPr>
        <p:spPr>
          <a:xfrm>
            <a:off x="749808" y="2752344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考勤双通道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749808" y="3063240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系统内定位打卡 + 企微打卡每小时自动同步汇总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57200" y="388620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4" name="Text 11"/>
          <p:cNvSpPr/>
          <p:nvPr/>
        </p:nvSpPr>
        <p:spPr>
          <a:xfrm>
            <a:off x="749808" y="3776472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薪酬与绩效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49808" y="4087368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薪酬结构自动算薪、工资条确认；绩效自评 + 上级评审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457200" y="4910328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677FF"/>
          </a:solidFill>
          <a:ln/>
        </p:spPr>
      </p:sp>
      <p:sp>
        <p:nvSpPr>
          <p:cNvPr id="17" name="Text 14"/>
          <p:cNvSpPr/>
          <p:nvPr/>
        </p:nvSpPr>
        <p:spPr>
          <a:xfrm>
            <a:off x="749808" y="4800600"/>
            <a:ext cx="4553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离职不丢资产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49808" y="5111496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875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客户 / 线索 / 商机 / 合同一键批量交接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企智通 · 一站式企业业务管理平台</dc:title>
  <dc:subject>产品演示</dc:subject>
  <dc:creator>河南爱编程网络科技有限公司</dc:creator>
  <cp:lastModifiedBy>河南爱编程网络科技有限公司</cp:lastModifiedBy>
  <cp:revision>1</cp:revision>
  <dcterms:created xsi:type="dcterms:W3CDTF">2026-09-07T12:43:19Z</dcterms:created>
  <dcterms:modified xsi:type="dcterms:W3CDTF">2026-09-07T12:43:19Z</dcterms:modified>
</cp:coreProperties>
</file>